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1" r:id="rId2"/>
  </p:sldIdLst>
  <p:sldSz cx="7775575" cy="10907713"/>
  <p:notesSz cx="7099300" cy="1022350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E9"/>
    <a:srgbClr val="009944"/>
    <a:srgbClr val="E94708"/>
    <a:srgbClr val="FDD000"/>
    <a:srgbClr val="E83721"/>
    <a:srgbClr val="595757"/>
    <a:srgbClr val="906E30"/>
    <a:srgbClr val="82582D"/>
    <a:srgbClr val="A4723A"/>
    <a:srgbClr val="6647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9" autoAdjust="0"/>
    <p:restoredTop sz="94660"/>
  </p:normalViewPr>
  <p:slideViewPr>
    <p:cSldViewPr snapToGrid="0">
      <p:cViewPr varScale="1">
        <p:scale>
          <a:sx n="80" d="100"/>
          <a:sy n="80" d="100"/>
        </p:scale>
        <p:origin x="2976" y="102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76362" cy="512950"/>
          </a:xfrm>
          <a:prstGeom prst="rect">
            <a:avLst/>
          </a:prstGeom>
        </p:spPr>
        <p:txBody>
          <a:bodyPr vert="horz" lIns="94690" tIns="47344" rIns="94690" bIns="47344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9" y="2"/>
            <a:ext cx="3076362" cy="512950"/>
          </a:xfrm>
          <a:prstGeom prst="rect">
            <a:avLst/>
          </a:prstGeom>
        </p:spPr>
        <p:txBody>
          <a:bodyPr vert="horz" lIns="94690" tIns="47344" rIns="94690" bIns="47344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19338" y="1276350"/>
            <a:ext cx="246062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90" tIns="47344" rIns="94690" bIns="4734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1" y="4920061"/>
            <a:ext cx="5679440" cy="4025502"/>
          </a:xfrm>
          <a:prstGeom prst="rect">
            <a:avLst/>
          </a:prstGeom>
        </p:spPr>
        <p:txBody>
          <a:bodyPr vert="horz" lIns="94690" tIns="47344" rIns="94690" bIns="4734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710556"/>
            <a:ext cx="3076362" cy="512949"/>
          </a:xfrm>
          <a:prstGeom prst="rect">
            <a:avLst/>
          </a:prstGeom>
        </p:spPr>
        <p:txBody>
          <a:bodyPr vert="horz" lIns="94690" tIns="47344" rIns="94690" bIns="47344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9" y="9710556"/>
            <a:ext cx="3076362" cy="512949"/>
          </a:xfrm>
          <a:prstGeom prst="rect">
            <a:avLst/>
          </a:prstGeom>
        </p:spPr>
        <p:txBody>
          <a:bodyPr vert="horz" lIns="94690" tIns="47344" rIns="94690" bIns="47344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npo@ryugakukyokai.or.jp" TargetMode="External"/><Relationship Id="rId13" Type="http://schemas.openxmlformats.org/officeDocument/2006/relationships/hyperlink" Target="https://www.ryugakukyokai.or.jp/info/20251129fair/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emf"/><Relationship Id="rId12" Type="http://schemas.openxmlformats.org/officeDocument/2006/relationships/hyperlink" Target="https://forms.gle/ds2WivdzK8Ex8sZB8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emf"/><Relationship Id="rId11" Type="http://schemas.openxmlformats.org/officeDocument/2006/relationships/image" Target="../media/image8.png"/><Relationship Id="rId5" Type="http://schemas.openxmlformats.org/officeDocument/2006/relationships/image" Target="../media/image4.emf"/><Relationship Id="rId10" Type="http://schemas.openxmlformats.org/officeDocument/2006/relationships/image" Target="../media/image7.png"/><Relationship Id="rId4" Type="http://schemas.openxmlformats.org/officeDocument/2006/relationships/image" Target="../media/image3.emf"/><Relationship Id="rId9" Type="http://schemas.openxmlformats.org/officeDocument/2006/relationships/hyperlink" Target="http://www.ryugakukyokai.or.jp/" TargetMode="External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5" y="9512917"/>
            <a:ext cx="7776000" cy="140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図 6" descr="テーブル, カラフル, 凧, 若い が含まれている画像&#10;&#10;自動的に生成された説明">
            <a:extLst>
              <a:ext uri="{FF2B5EF4-FFF2-40B4-BE49-F238E27FC236}">
                <a16:creationId xmlns:a16="http://schemas.microsoft.com/office/drawing/2014/main" id="{DC277930-A1D8-48B8-9883-B560DB6193D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23" b="10407"/>
          <a:stretch/>
        </p:blipFill>
        <p:spPr>
          <a:xfrm>
            <a:off x="0" y="-26449"/>
            <a:ext cx="7795575" cy="3258431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198" y="1184254"/>
            <a:ext cx="1728000" cy="172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 rot="1041811">
            <a:off x="5739514" y="1710202"/>
            <a:ext cx="2076451" cy="827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730" dirty="0">
                <a:latin typeface="MS PGothic" pitchFamily="34" charset="-128"/>
                <a:ea typeface="MS PGothic" pitchFamily="34" charset="-128"/>
              </a:rPr>
              <a:t>先着 </a:t>
            </a:r>
            <a:r>
              <a:rPr lang="zh-TW" altLang="en-US" sz="2388" dirty="0">
                <a:solidFill>
                  <a:srgbClr val="E83721"/>
                </a:solidFill>
                <a:latin typeface="MS PGothic" pitchFamily="34" charset="-128"/>
                <a:ea typeface="MS PGothic" pitchFamily="34" charset="-128"/>
              </a:rPr>
              <a:t>１</a:t>
            </a:r>
            <a:r>
              <a:rPr lang="ja-JP" altLang="en-US" sz="2388" dirty="0">
                <a:solidFill>
                  <a:srgbClr val="E83721"/>
                </a:solidFill>
                <a:latin typeface="MS PGothic" pitchFamily="34" charset="-128"/>
                <a:ea typeface="MS PGothic" pitchFamily="34" charset="-128"/>
              </a:rPr>
              <a:t>５</a:t>
            </a:r>
            <a:r>
              <a:rPr lang="zh-TW" altLang="en-US" sz="2388" dirty="0">
                <a:solidFill>
                  <a:srgbClr val="E83721"/>
                </a:solidFill>
                <a:latin typeface="MS PGothic" pitchFamily="34" charset="-128"/>
                <a:ea typeface="MS PGothic" pitchFamily="34" charset="-128"/>
              </a:rPr>
              <a:t>０</a:t>
            </a:r>
            <a:r>
              <a:rPr lang="zh-TW" altLang="en-US" sz="1730" dirty="0">
                <a:solidFill>
                  <a:srgbClr val="E83721"/>
                </a:solidFill>
                <a:latin typeface="MS PGothic" pitchFamily="34" charset="-128"/>
                <a:ea typeface="MS PGothic" pitchFamily="34" charset="-128"/>
              </a:rPr>
              <a:t>名</a:t>
            </a:r>
          </a:p>
          <a:p>
            <a:r>
              <a:rPr lang="zh-TW" altLang="en-US" sz="1730" dirty="0">
                <a:solidFill>
                  <a:srgbClr val="E83721"/>
                </a:solidFill>
                <a:latin typeface="MS PGothic" pitchFamily="34" charset="-128"/>
                <a:ea typeface="MS PGothic" pitchFamily="34" charset="-128"/>
              </a:rPr>
              <a:t>　</a:t>
            </a:r>
            <a:r>
              <a:rPr lang="ja-JP" altLang="en-US" sz="1730" dirty="0">
                <a:latin typeface="MS PGothic" pitchFamily="34" charset="-128"/>
                <a:ea typeface="MS PGothic" pitchFamily="34" charset="-128"/>
              </a:rPr>
              <a:t>参加 </a:t>
            </a:r>
            <a:r>
              <a:rPr lang="zh-TW" altLang="en-US" sz="2388" dirty="0">
                <a:solidFill>
                  <a:srgbClr val="E83721"/>
                </a:solidFill>
                <a:latin typeface="MS PGothic" pitchFamily="34" charset="-128"/>
                <a:ea typeface="MS PGothic" pitchFamily="34" charset="-128"/>
              </a:rPr>
              <a:t>無料</a:t>
            </a:r>
            <a:endParaRPr lang="en-US" sz="2388" dirty="0">
              <a:solidFill>
                <a:srgbClr val="E83721"/>
              </a:solidFill>
              <a:latin typeface="MS PGothic" pitchFamily="34" charset="-128"/>
              <a:ea typeface="MS PGothic" pitchFamily="34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340C66E4-8E55-4608-81D3-97C5A57E178E}"/>
              </a:ext>
            </a:extLst>
          </p:cNvPr>
          <p:cNvGrpSpPr/>
          <p:nvPr/>
        </p:nvGrpSpPr>
        <p:grpSpPr>
          <a:xfrm>
            <a:off x="-13855" y="2984819"/>
            <a:ext cx="7795576" cy="341048"/>
            <a:chOff x="-13855" y="3228659"/>
            <a:chExt cx="7795576" cy="341048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855" y="3263707"/>
              <a:ext cx="7795576" cy="30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816557" y="3228659"/>
              <a:ext cx="61347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600" b="1" dirty="0">
                  <a:solidFill>
                    <a:schemeClr val="bg1"/>
                  </a:solidFill>
                  <a:latin typeface="MS PGothic" pitchFamily="34" charset="-128"/>
                  <a:ea typeface="MS PGothic" pitchFamily="34" charset="-128"/>
                </a:rPr>
                <a:t>留学についての正しい情報を！</a:t>
              </a:r>
              <a:endParaRPr lang="en-US" sz="16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9265" y="3308921"/>
            <a:ext cx="76655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000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NPO</a:t>
            </a:r>
            <a:r>
              <a:rPr lang="ja-JP" altLang="en-US" sz="3000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留学協会海外留学フェア</a:t>
            </a:r>
            <a:r>
              <a:rPr lang="en-US" altLang="ja-JP" sz="3000" dirty="0">
                <a:solidFill>
                  <a:srgbClr val="FF0000"/>
                </a:solidFill>
                <a:latin typeface="MS PGothic" pitchFamily="34" charset="-128"/>
                <a:ea typeface="MS PGothic" pitchFamily="34" charset="-128"/>
              </a:rPr>
              <a:t>2025</a:t>
            </a:r>
            <a:r>
              <a:rPr lang="ja-JP" altLang="en-US" sz="3000" dirty="0">
                <a:solidFill>
                  <a:srgbClr val="FF0000"/>
                </a:solidFill>
                <a:latin typeface="MS PGothic" pitchFamily="34" charset="-128"/>
                <a:ea typeface="MS PGothic" pitchFamily="34" charset="-128"/>
              </a:rPr>
              <a:t>冬</a:t>
            </a:r>
            <a:endParaRPr lang="en-US" altLang="ja-JP" sz="3000" dirty="0">
              <a:solidFill>
                <a:srgbClr val="FF0000"/>
              </a:solidFill>
              <a:latin typeface="MS PGothic" pitchFamily="34" charset="-128"/>
              <a:ea typeface="MS PGothic" pitchFamily="34" charset="-128"/>
            </a:endParaRPr>
          </a:p>
          <a:p>
            <a:endParaRPr lang="en-US" altLang="ja-JP" sz="1500" dirty="0"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500" dirty="0">
                <a:latin typeface="MS PGothic" pitchFamily="34" charset="-128"/>
                <a:ea typeface="MS PGothic" pitchFamily="34" charset="-128"/>
              </a:rPr>
              <a:t>ポストコロナ、円安、海外留学情報が常に変化する中、留学希望者に最新の情報をお届け！</a:t>
            </a:r>
            <a:endParaRPr lang="en-US" altLang="ja-JP" sz="1500" dirty="0">
              <a:latin typeface="MS PGothic" pitchFamily="34" charset="-128"/>
              <a:ea typeface="MS PGothic" pitchFamily="34" charset="-128"/>
            </a:endParaRPr>
          </a:p>
          <a:p>
            <a:r>
              <a:rPr lang="en-US" altLang="ja-JP" sz="1500" b="1" dirty="0">
                <a:latin typeface="MS PGothic" pitchFamily="34" charset="-128"/>
                <a:ea typeface="MS PGothic" pitchFamily="34" charset="-128"/>
              </a:rPr>
              <a:t>『</a:t>
            </a:r>
            <a:r>
              <a:rPr lang="ja-JP" altLang="en-US" sz="1500" b="1" dirty="0">
                <a:latin typeface="MS PGothic" pitchFamily="34" charset="-128"/>
                <a:ea typeface="MS PGothic" pitchFamily="34" charset="-128"/>
              </a:rPr>
              <a:t>オンライン留学フェア</a:t>
            </a:r>
            <a:r>
              <a:rPr lang="en-US" altLang="ja-JP" sz="1500" b="1" dirty="0">
                <a:latin typeface="MS PGothic" pitchFamily="34" charset="-128"/>
                <a:ea typeface="MS PGothic" pitchFamily="34" charset="-128"/>
              </a:rPr>
              <a:t>』</a:t>
            </a:r>
            <a:r>
              <a:rPr lang="ja-JP" altLang="en-US" sz="1500" dirty="0">
                <a:latin typeface="MS PGothic" pitchFamily="34" charset="-128"/>
                <a:ea typeface="MS PGothic" pitchFamily="34" charset="-128"/>
              </a:rPr>
              <a:t>を開催します。個別相談（当日、後日）も受け付けています。</a:t>
            </a:r>
            <a:endParaRPr lang="en-US" altLang="ja-JP" sz="1500" dirty="0"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500" dirty="0">
                <a:latin typeface="MS PGothic" pitchFamily="34" charset="-128"/>
                <a:ea typeface="MS PGothic" pitchFamily="34" charset="-128"/>
              </a:rPr>
              <a:t>普段なかなか聞くことのできない貴重なセミナーが盛りだくさん！お気軽にご参加ください♪</a:t>
            </a:r>
            <a:endParaRPr lang="en-US" sz="1500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081" y="5043745"/>
            <a:ext cx="376099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11</a:t>
            </a:r>
            <a:r>
              <a:rPr lang="ja-JP" altLang="en-US" sz="2800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月</a:t>
            </a:r>
            <a:r>
              <a:rPr lang="en-US" altLang="ja-JP" sz="4800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29</a:t>
            </a:r>
            <a:r>
              <a:rPr lang="ja-JP" altLang="en-US" sz="2800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日（土）</a:t>
            </a:r>
            <a:endParaRPr lang="en-US" altLang="ja-JP" sz="2800" dirty="0">
              <a:solidFill>
                <a:srgbClr val="595757"/>
              </a:solidFill>
              <a:latin typeface="MS PGothic" pitchFamily="34" charset="-128"/>
              <a:ea typeface="MS PGothic" pitchFamily="34" charset="-128"/>
            </a:endParaRPr>
          </a:p>
          <a:p>
            <a:r>
              <a:rPr lang="en-US" sz="2800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14:00</a:t>
            </a:r>
            <a:r>
              <a:rPr lang="en-US" sz="2800" dirty="0">
                <a:solidFill>
                  <a:srgbClr val="595757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~</a:t>
            </a:r>
            <a:r>
              <a:rPr lang="en-US" sz="2800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1</a:t>
            </a:r>
            <a:r>
              <a:rPr lang="en-US" altLang="ja-JP" sz="2800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7</a:t>
            </a:r>
            <a:r>
              <a:rPr lang="en-US" sz="2800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:</a:t>
            </a:r>
            <a:r>
              <a:rPr lang="en-US" altLang="ja-JP" sz="2800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00</a:t>
            </a:r>
            <a:endParaRPr lang="en-US" sz="2800" dirty="0">
              <a:solidFill>
                <a:srgbClr val="595757"/>
              </a:solidFill>
              <a:latin typeface="MS PGothic" pitchFamily="34" charset="-128"/>
              <a:ea typeface="MS PGothic" pitchFamily="34" charset="-128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8E087F6C-2761-4BF4-A635-709FEAF1CB6F}"/>
              </a:ext>
            </a:extLst>
          </p:cNvPr>
          <p:cNvGrpSpPr/>
          <p:nvPr/>
        </p:nvGrpSpPr>
        <p:grpSpPr>
          <a:xfrm>
            <a:off x="-13855" y="4909262"/>
            <a:ext cx="3888000" cy="342353"/>
            <a:chOff x="0" y="5381848"/>
            <a:chExt cx="3888000" cy="34235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389401"/>
              <a:ext cx="3830850" cy="33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359395" y="5381848"/>
              <a:ext cx="352860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500" dirty="0">
                  <a:solidFill>
                    <a:schemeClr val="bg1"/>
                  </a:solidFill>
                  <a:latin typeface="MS PGothic" pitchFamily="34" charset="-128"/>
                  <a:ea typeface="MS PGothic" pitchFamily="34" charset="-128"/>
                </a:rPr>
                <a:t>日程</a:t>
              </a:r>
              <a:endParaRPr lang="en-US" sz="1500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8713" y="6229794"/>
            <a:ext cx="3852364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＜開催セミナー＞予定</a:t>
            </a:r>
          </a:p>
          <a:p>
            <a:endParaRPr lang="en-US" altLang="ja-JP" sz="1400" b="1" dirty="0">
              <a:solidFill>
                <a:srgbClr val="595757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・イギリス留学セミナー</a:t>
            </a:r>
            <a:endParaRPr lang="en-US" altLang="ja-JP" sz="1400" b="1" dirty="0">
              <a:solidFill>
                <a:srgbClr val="595757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（</a:t>
            </a:r>
            <a:r>
              <a:rPr lang="en-US" altLang="ja-JP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British COUNCIL</a:t>
            </a:r>
            <a:r>
              <a:rPr lang="ja-JP" altLang="en-US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lang="en-US" altLang="ja-JP" sz="1400" b="1" dirty="0">
              <a:solidFill>
                <a:srgbClr val="595757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・フィリピン留学セミナー</a:t>
            </a:r>
            <a:endParaRPr lang="en-US" altLang="ja-JP" sz="1400" b="1" dirty="0">
              <a:solidFill>
                <a:srgbClr val="595757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en-US" altLang="ja-JP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JASSO</a:t>
            </a:r>
            <a:r>
              <a:rPr lang="ja-JP" altLang="en-US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奨学金セミナー</a:t>
            </a:r>
          </a:p>
          <a:p>
            <a:endParaRPr lang="en-US" altLang="ja-JP" sz="1400" b="1" dirty="0">
              <a:solidFill>
                <a:srgbClr val="595757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留学協会アドバイザーによる）</a:t>
            </a:r>
          </a:p>
          <a:p>
            <a:r>
              <a:rPr lang="ja-JP" altLang="en-US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・その他各国・各プログラムミニブース</a:t>
            </a:r>
          </a:p>
          <a:p>
            <a:r>
              <a:rPr lang="ja-JP" altLang="en-US" sz="1400" b="1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・個別相談（予約制）行っています。</a:t>
            </a:r>
          </a:p>
          <a:p>
            <a:endParaRPr lang="en-US" altLang="ja-JP" sz="1050" dirty="0">
              <a:solidFill>
                <a:srgbClr val="595757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1050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1050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詳細は</a:t>
            </a:r>
            <a:r>
              <a:rPr lang="en-US" altLang="ja-JP" sz="1050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NPO</a:t>
            </a:r>
            <a:r>
              <a:rPr lang="ja-JP" altLang="en-US" sz="1050" dirty="0">
                <a:solidFill>
                  <a:srgbClr val="595757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留学協会ホームページを確認ください。</a:t>
            </a:r>
            <a:endParaRPr lang="en-US" altLang="ja-JP" sz="1050" dirty="0">
              <a:solidFill>
                <a:srgbClr val="595757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1400" dirty="0">
              <a:solidFill>
                <a:srgbClr val="595757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882" y="4879851"/>
            <a:ext cx="3607819" cy="2842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941787" y="5015472"/>
            <a:ext cx="36136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b="1" dirty="0">
                <a:solidFill>
                  <a:srgbClr val="00A0E9"/>
                </a:solidFill>
                <a:latin typeface="MS PGothic" pitchFamily="34" charset="-128"/>
                <a:ea typeface="MS PGothic" pitchFamily="34" charset="-128"/>
              </a:rPr>
              <a:t>▶イギリス留学のこれから      </a:t>
            </a:r>
          </a:p>
          <a:p>
            <a:r>
              <a:rPr lang="ja-JP" altLang="en-US" sz="1400" dirty="0">
                <a:latin typeface="MS PGothic" pitchFamily="34" charset="-128"/>
                <a:ea typeface="MS PGothic" pitchFamily="34" charset="-128"/>
              </a:rPr>
              <a:t>　</a:t>
            </a:r>
            <a:r>
              <a:rPr lang="en-US" altLang="ja-JP" sz="1400" dirty="0">
                <a:latin typeface="MS PGothic" pitchFamily="34" charset="-128"/>
                <a:ea typeface="MS PGothic" pitchFamily="34" charset="-128"/>
              </a:rPr>
              <a:t>British</a:t>
            </a:r>
            <a:r>
              <a:rPr lang="ja-JP" altLang="en-US" sz="1400" dirty="0">
                <a:latin typeface="MS PGothic" pitchFamily="34" charset="-128"/>
                <a:ea typeface="MS PGothic" pitchFamily="34" charset="-128"/>
              </a:rPr>
              <a:t>　</a:t>
            </a:r>
            <a:r>
              <a:rPr lang="en-US" altLang="ja-JP" sz="1400" dirty="0">
                <a:latin typeface="MS PGothic" pitchFamily="34" charset="-128"/>
                <a:ea typeface="MS PGothic" pitchFamily="34" charset="-128"/>
              </a:rPr>
              <a:t>COUNCIL</a:t>
            </a:r>
            <a:r>
              <a:rPr lang="ja-JP" altLang="en-US" sz="1400" dirty="0">
                <a:latin typeface="MS PGothic" pitchFamily="34" charset="-128"/>
                <a:ea typeface="MS PGothic" pitchFamily="34" charset="-128"/>
              </a:rPr>
              <a:t>担当者をお迎えします！</a:t>
            </a:r>
            <a:endParaRPr lang="en-US" altLang="ja-JP" sz="1400" dirty="0">
              <a:latin typeface="MS PGothic" pitchFamily="34" charset="-128"/>
              <a:ea typeface="MS PGothic" pitchFamily="34" charset="-128"/>
            </a:endParaRPr>
          </a:p>
          <a:p>
            <a:endParaRPr lang="en-US" altLang="ja-JP" sz="1800" b="1" dirty="0">
              <a:solidFill>
                <a:srgbClr val="FF0000"/>
              </a:solidFill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800" b="1" dirty="0">
                <a:solidFill>
                  <a:srgbClr val="FF0000"/>
                </a:solidFill>
                <a:latin typeface="MS PGothic" pitchFamily="34" charset="-128"/>
                <a:ea typeface="MS PGothic" pitchFamily="34" charset="-128"/>
              </a:rPr>
              <a:t>▶アジア留学のこれから      </a:t>
            </a:r>
          </a:p>
          <a:p>
            <a:r>
              <a:rPr lang="ja-JP" altLang="en-US" sz="1400" dirty="0">
                <a:latin typeface="MS PGothic" pitchFamily="34" charset="-128"/>
                <a:ea typeface="MS PGothic" pitchFamily="34" charset="-128"/>
              </a:rPr>
              <a:t>　フィリピン留学について大使館担当者をお迎えします！</a:t>
            </a:r>
            <a:endParaRPr lang="en-US" altLang="ja-JP" sz="1400" dirty="0">
              <a:latin typeface="MS PGothic" pitchFamily="34" charset="-128"/>
              <a:ea typeface="MS PGothic" pitchFamily="34" charset="-128"/>
            </a:endParaRPr>
          </a:p>
          <a:p>
            <a:endParaRPr lang="en-US" altLang="ja-JP" sz="1800" b="1" dirty="0">
              <a:solidFill>
                <a:schemeClr val="accent2"/>
              </a:solidFill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800" b="1" dirty="0">
                <a:solidFill>
                  <a:schemeClr val="accent2"/>
                </a:solidFill>
                <a:latin typeface="MS PGothic" pitchFamily="34" charset="-128"/>
                <a:ea typeface="MS PGothic" pitchFamily="34" charset="-128"/>
              </a:rPr>
              <a:t>▶留学で使える奨学金とは</a:t>
            </a:r>
          </a:p>
          <a:p>
            <a:r>
              <a:rPr lang="ja-JP" altLang="en-US" sz="1400" dirty="0">
                <a:latin typeface="MS PGothic" pitchFamily="34" charset="-128"/>
                <a:ea typeface="MS PGothic" pitchFamily="34" charset="-128"/>
              </a:rPr>
              <a:t>　</a:t>
            </a:r>
            <a:r>
              <a:rPr lang="en-US" altLang="ja-JP" sz="1400" dirty="0">
                <a:latin typeface="MS PGothic" pitchFamily="34" charset="-128"/>
                <a:ea typeface="MS PGothic" pitchFamily="34" charset="-128"/>
              </a:rPr>
              <a:t>JASSO(</a:t>
            </a:r>
            <a:r>
              <a:rPr lang="ja-JP" altLang="en-US" sz="1400" dirty="0">
                <a:latin typeface="MS PGothic" pitchFamily="34" charset="-128"/>
                <a:ea typeface="MS PGothic" pitchFamily="34" charset="-128"/>
              </a:rPr>
              <a:t>日本学生支援機構</a:t>
            </a:r>
            <a:r>
              <a:rPr lang="en-US" altLang="ja-JP" sz="1400" dirty="0">
                <a:latin typeface="MS PGothic" pitchFamily="34" charset="-128"/>
                <a:ea typeface="MS PGothic" pitchFamily="34" charset="-128"/>
              </a:rPr>
              <a:t>)</a:t>
            </a:r>
            <a:r>
              <a:rPr lang="ja-JP" altLang="en-US" sz="1400" dirty="0">
                <a:latin typeface="MS PGothic" pitchFamily="34" charset="-128"/>
                <a:ea typeface="MS PGothic" pitchFamily="34" charset="-128"/>
              </a:rPr>
              <a:t>の担当者を　</a:t>
            </a:r>
            <a:endParaRPr lang="en-US" altLang="ja-JP" sz="1400" dirty="0"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400" dirty="0">
                <a:latin typeface="MS PGothic" pitchFamily="34" charset="-128"/>
                <a:ea typeface="MS PGothic" pitchFamily="34" charset="-128"/>
              </a:rPr>
              <a:t>　お迎えします！</a:t>
            </a:r>
            <a:endParaRPr lang="en-US" altLang="ja-JP" sz="1400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56863" y="9581835"/>
            <a:ext cx="3118712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「</a:t>
            </a:r>
            <a:r>
              <a:rPr lang="en-US" altLang="ja-JP" sz="12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NPO</a:t>
            </a:r>
            <a:r>
              <a:rPr lang="ja-JP" altLang="en-US" sz="12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留学協会」は内閣府の認証を</a:t>
            </a:r>
          </a:p>
          <a:p>
            <a:r>
              <a:rPr lang="ja-JP" altLang="en-US" sz="12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受けた非営利活動法人です。</a:t>
            </a:r>
            <a:endParaRPr lang="en-US" altLang="ja-JP" sz="1200" b="1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  <a:p>
            <a:endParaRPr lang="en-US" altLang="ja-JP" sz="800" b="1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東京都千代田区神田小川町</a:t>
            </a:r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3-6-10</a:t>
            </a:r>
            <a:r>
              <a:rPr lang="ja-JP" altLang="en-US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　</a:t>
            </a:r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MO</a:t>
            </a:r>
            <a:r>
              <a:rPr lang="ja-JP" altLang="en-US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ビル</a:t>
            </a:r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201</a:t>
            </a:r>
          </a:p>
          <a:p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TEL</a:t>
            </a:r>
            <a:r>
              <a:rPr lang="ja-JP" altLang="en-US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：</a:t>
            </a:r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03-5282-8600</a:t>
            </a:r>
            <a:r>
              <a:rPr lang="ja-JP" altLang="en-US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　</a:t>
            </a:r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FAX</a:t>
            </a:r>
            <a:r>
              <a:rPr lang="ja-JP" altLang="en-US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：</a:t>
            </a:r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03-3291-4126</a:t>
            </a:r>
          </a:p>
          <a:p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E-mail:</a:t>
            </a:r>
            <a:r>
              <a:rPr lang="ja-JP" altLang="en-US" sz="1100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　</a:t>
            </a:r>
            <a:r>
              <a:rPr lang="en-US" altLang="ja-JP" sz="1100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  <a:hlinkClick r:id="rId8"/>
              </a:rPr>
              <a:t>npo@ryugakukyokai.or.jp</a:t>
            </a:r>
            <a:endParaRPr lang="en-US" altLang="ja-JP" sz="1100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  <a:p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Web:</a:t>
            </a:r>
            <a:r>
              <a:rPr lang="ja-JP" altLang="en-US" sz="1100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　</a:t>
            </a:r>
            <a:r>
              <a:rPr lang="en-US" altLang="ja-JP" sz="1100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  <a:hlinkClick r:id="rId9"/>
              </a:rPr>
              <a:t>http://www.ryugakukyokai.or.jp/</a:t>
            </a:r>
            <a:endParaRPr lang="en-US" altLang="ja-JP" sz="1100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247CCB83-A94F-4B4D-98B5-75CD2D8DB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38" y="9632538"/>
            <a:ext cx="888249" cy="94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92" descr="npo">
            <a:extLst>
              <a:ext uri="{FF2B5EF4-FFF2-40B4-BE49-F238E27FC236}">
                <a16:creationId xmlns:a16="http://schemas.microsoft.com/office/drawing/2014/main" id="{76A5CA46-9C71-4098-859C-8FC679901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76" y="217002"/>
            <a:ext cx="6873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18">
            <a:extLst>
              <a:ext uri="{FF2B5EF4-FFF2-40B4-BE49-F238E27FC236}">
                <a16:creationId xmlns:a16="http://schemas.microsoft.com/office/drawing/2014/main" id="{E6A06E5F-F88B-499F-9B5C-2582CA353D70}"/>
              </a:ext>
            </a:extLst>
          </p:cNvPr>
          <p:cNvSpPr txBox="1"/>
          <p:nvPr/>
        </p:nvSpPr>
        <p:spPr>
          <a:xfrm>
            <a:off x="59265" y="9632538"/>
            <a:ext cx="358861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FF0000"/>
                </a:solidFill>
                <a:latin typeface="MS PGothic" pitchFamily="34" charset="-128"/>
                <a:ea typeface="MS PGothic" pitchFamily="34" charset="-128"/>
              </a:rPr>
              <a:t>参加事前予約をお願い致します</a:t>
            </a:r>
            <a:endParaRPr lang="en-US" altLang="ja-JP" sz="1600" b="1" dirty="0">
              <a:solidFill>
                <a:srgbClr val="FF0000"/>
              </a:solidFill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申込</a:t>
            </a:r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GOOGLE</a:t>
            </a:r>
            <a:r>
              <a:rPr lang="ja-JP" altLang="en-US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フォームまたは</a:t>
            </a:r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QR</a:t>
            </a:r>
            <a:r>
              <a:rPr lang="ja-JP" altLang="en-US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コード</a:t>
            </a:r>
          </a:p>
          <a:p>
            <a:r>
              <a:rPr lang="en-US" altLang="ja-JP" sz="1100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  <a:hlinkClick r:id="rId12"/>
              </a:rPr>
              <a:t>https://forms.gle/ds2WivdzK8Ex8sZB8</a:t>
            </a:r>
            <a:endParaRPr lang="en-US" altLang="ja-JP" sz="1100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  <a:p>
            <a:endParaRPr lang="en-US" altLang="ja-JP" sz="1100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留学フェア最新情報　（詳細は以下</a:t>
            </a:r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URL)</a:t>
            </a:r>
          </a:p>
          <a:p>
            <a:r>
              <a:rPr lang="en-US" altLang="ja-JP" sz="11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  <a:hlinkClick r:id="rId13"/>
              </a:rPr>
              <a:t>https://www.ryugakukyokai.or.jp/info/20251129fair/</a:t>
            </a:r>
            <a:endParaRPr lang="en-US" altLang="ja-JP" sz="1100" b="1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  <a:p>
            <a:endParaRPr lang="en-US" altLang="ja-JP" sz="1100" b="1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049BE84-54D2-4DD9-B4DD-73CCBC6D4F23}"/>
              </a:ext>
            </a:extLst>
          </p:cNvPr>
          <p:cNvSpPr/>
          <p:nvPr/>
        </p:nvSpPr>
        <p:spPr>
          <a:xfrm rot="21142834">
            <a:off x="5679121" y="3364321"/>
            <a:ext cx="2443297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0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オンライン</a:t>
            </a:r>
            <a:r>
              <a:rPr lang="ja-JP" altLang="en-US" sz="20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開催</a:t>
            </a:r>
            <a:endParaRPr lang="ja-JP" altLang="en-US" sz="20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3" name="図 12" descr="ノートパソコンの画面&#10;&#10;自動的に生成された説明">
            <a:extLst>
              <a:ext uri="{FF2B5EF4-FFF2-40B4-BE49-F238E27FC236}">
                <a16:creationId xmlns:a16="http://schemas.microsoft.com/office/drawing/2014/main" id="{071A183C-7B75-4C79-96A5-FC63A89BA7FB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8603" y="3659070"/>
            <a:ext cx="457189" cy="394325"/>
          </a:xfrm>
          <a:prstGeom prst="rect">
            <a:avLst/>
          </a:prstGeom>
        </p:spPr>
      </p:pic>
      <p:sp>
        <p:nvSpPr>
          <p:cNvPr id="23" name="TextBox 11">
            <a:extLst>
              <a:ext uri="{FF2B5EF4-FFF2-40B4-BE49-F238E27FC236}">
                <a16:creationId xmlns:a16="http://schemas.microsoft.com/office/drawing/2014/main" id="{F263C1A7-1B60-4D74-AB45-B56235A98A41}"/>
              </a:ext>
            </a:extLst>
          </p:cNvPr>
          <p:cNvSpPr txBox="1"/>
          <p:nvPr/>
        </p:nvSpPr>
        <p:spPr>
          <a:xfrm>
            <a:off x="4081759" y="8170729"/>
            <a:ext cx="3356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主催：</a:t>
            </a:r>
            <a:r>
              <a:rPr lang="en-US" altLang="ja-JP" sz="1200" b="1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NPO</a:t>
            </a:r>
            <a:r>
              <a:rPr lang="ja-JP" altLang="en-US" sz="1200" b="1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留学協会</a:t>
            </a:r>
            <a:endParaRPr lang="en-US" altLang="ja-JP" sz="1200" b="1" dirty="0">
              <a:solidFill>
                <a:srgbClr val="595757"/>
              </a:solidFill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200" b="1" dirty="0">
                <a:solidFill>
                  <a:srgbClr val="595757"/>
                </a:solidFill>
                <a:latin typeface="MS PGothic" pitchFamily="34" charset="-128"/>
                <a:ea typeface="MS PGothic" pitchFamily="34" charset="-128"/>
              </a:rPr>
              <a:t>後援：各県教育委員会後援申請中</a:t>
            </a:r>
            <a:endParaRPr lang="en-US" altLang="ja-JP" sz="1200" b="1" dirty="0">
              <a:solidFill>
                <a:srgbClr val="595757"/>
              </a:solidFill>
              <a:latin typeface="MS PGothic" pitchFamily="34" charset="-128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243</TotalTime>
  <Words>309</Words>
  <Application>Microsoft Office PowerPoint</Application>
  <PresentationFormat>ユーザー設定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酒井雅典</dc:creator>
  <cp:lastModifiedBy>雅典 酒井</cp:lastModifiedBy>
  <cp:revision>8</cp:revision>
  <cp:lastPrinted>2025-06-27T03:59:58Z</cp:lastPrinted>
  <dcterms:created xsi:type="dcterms:W3CDTF">2016-07-28T04:14:54Z</dcterms:created>
  <dcterms:modified xsi:type="dcterms:W3CDTF">2025-11-07T05:15:13Z</dcterms:modified>
</cp:coreProperties>
</file>